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256" r:id="rId5"/>
    <p:sldId id="296" r:id="rId6"/>
    <p:sldId id="257" r:id="rId7"/>
    <p:sldId id="258" r:id="rId8"/>
    <p:sldId id="292" r:id="rId9"/>
    <p:sldId id="293" r:id="rId10"/>
    <p:sldId id="312" r:id="rId11"/>
    <p:sldId id="313" r:id="rId12"/>
    <p:sldId id="314" r:id="rId13"/>
    <p:sldId id="315" r:id="rId14"/>
    <p:sldId id="325" r:id="rId15"/>
    <p:sldId id="333" r:id="rId16"/>
    <p:sldId id="326" r:id="rId17"/>
    <p:sldId id="334" r:id="rId18"/>
    <p:sldId id="350" r:id="rId19"/>
    <p:sldId id="335" r:id="rId20"/>
    <p:sldId id="324" r:id="rId2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6472"/>
    <a:srgbClr val="EB1350"/>
    <a:srgbClr val="EF485F"/>
    <a:srgbClr val="6F5156"/>
    <a:srgbClr val="D41832"/>
    <a:srgbClr val="F00E63"/>
    <a:srgbClr val="30A238"/>
    <a:srgbClr val="82DD7B"/>
    <a:srgbClr val="7BDE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howGuides="1">
      <p:cViewPr varScale="1">
        <p:scale>
          <a:sx n="112" d="100"/>
          <a:sy n="112" d="100"/>
        </p:scale>
        <p:origin x="560" y="192"/>
      </p:cViewPr>
      <p:guideLst>
        <p:guide orient="horz" pos="1059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225165" y="3472815"/>
            <a:ext cx="5742305" cy="0"/>
          </a:xfrm>
          <a:prstGeom prst="line">
            <a:avLst/>
          </a:prstGeom>
          <a:ln w="571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等腰三角形 3"/>
          <p:cNvSpPr/>
          <p:nvPr/>
        </p:nvSpPr>
        <p:spPr>
          <a:xfrm>
            <a:off x="27940" y="635"/>
            <a:ext cx="12164060" cy="6863080"/>
          </a:xfrm>
          <a:prstGeom prst="triangle">
            <a:avLst/>
          </a:prstGeom>
          <a:solidFill>
            <a:srgbClr val="83647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0800000">
            <a:off x="27940" y="0"/>
            <a:ext cx="12163425" cy="6863715"/>
          </a:xfrm>
          <a:prstGeom prst="triangle">
            <a:avLst/>
          </a:prstGeom>
          <a:solidFill>
            <a:srgbClr val="D41832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70960" y="2445385"/>
            <a:ext cx="4492625" cy="2337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头条号营销投放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/>
            <a:endParaRPr lang="zh-CN" altLang="en-US" sz="4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dist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“五步诀”    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05"/>
    </mc:Choice>
    <mc:Fallback>
      <p:transition spd="slow" advTm="164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9164320" y="5164455"/>
            <a:ext cx="3020060" cy="1446530"/>
          </a:xfrm>
          <a:prstGeom prst="rect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微信公众号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暂时 </a:t>
            </a:r>
            <a:r>
              <a:rPr lang="zh-CN" altLang="en-US" sz="16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不具备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智能的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推荐和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有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针对性的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STHeiti Light" charset="-122"/>
              </a:rPr>
              <a:t>数据分析。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STHeiti Light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164320" y="1455420"/>
            <a:ext cx="3013075" cy="370903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流程图: 数据 1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>
            <a:off x="10160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精准度对比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 descr="数据后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474470"/>
            <a:ext cx="8914765" cy="513715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9196705" y="1906270"/>
            <a:ext cx="2941320" cy="2821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头条易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智能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的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数据后台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，每个入驻的头条号都有详细的数据指标，比如  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平均阅读量 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；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发文规律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；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文章内容所属领域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；根据头条号的发文内容，大数据分析出来的 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脸谱热词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画像；同等定位的头条号；</a:t>
            </a:r>
            <a:r>
              <a:rPr lang="zh-CN" altLang="en-US" sz="1600" b="1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爆文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等等</a:t>
            </a:r>
            <a:r>
              <a:rPr kumimoji="0" lang="zh-CN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。</a:t>
            </a:r>
            <a:endParaRPr kumimoji="0" lang="zh-CN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THeiti Light" charset="-122"/>
              <a:sym typeface="FZChaoCuHei-M10S"/>
            </a:endParaRPr>
          </a:p>
          <a:p>
            <a:pPr algn="ctr"/>
            <a:endParaRPr kumimoji="0" lang="zh-CN" altLang="en-US" sz="12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THeiti Light" charset="-122"/>
              <a:sym typeface="FZChaoCuHei-M10S"/>
            </a:endParaRPr>
          </a:p>
          <a:p>
            <a:pPr algn="ctr"/>
            <a:r>
              <a:rPr kumimoji="0" lang="zh-CN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通过这些大数据的支持，我们就可以根据广告主的需求，</a:t>
            </a:r>
            <a:r>
              <a:rPr lang="zh-CN" altLang="en-US" sz="1400" kern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STHeiti Light" charset="-122"/>
                <a:sym typeface="FZChaoCuHei-M10S"/>
              </a:rPr>
              <a:t>为广告主提供最匹配的头条号，进行精准的投放。</a:t>
            </a:r>
            <a:endParaRPr kumimoji="0" lang="zh-CN" altLang="en-US" sz="140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STHeiti Light" charset="-122"/>
              <a:sym typeface="FZChaoCuHei-M10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数据 2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>
            <a:off x="10160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针对头条号    头条易的投放策略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29765" y="4955540"/>
            <a:ext cx="7562215" cy="417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3) </a:t>
            </a:r>
            <a:r>
              <a:rPr 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大数据可视化定价；                        </a:t>
            </a:r>
            <a:r>
              <a:rPr lang="zh-CN" alt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4) </a:t>
            </a:r>
            <a:r>
              <a:rPr lang="zh-CN" altLang="en-US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人工与智能双驱动。</a:t>
            </a:r>
            <a:endParaRPr lang="zh-CN" altLang="en-US" sz="2000" b="1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9765" y="4286885"/>
            <a:ext cx="7562215" cy="487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1) </a:t>
            </a:r>
            <a:r>
              <a:rPr 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分类账</a:t>
            </a:r>
            <a:r>
              <a:rPr lang="zh-CN" altLang="en-US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号</a:t>
            </a:r>
            <a:r>
              <a:rPr 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筛选机制；                         </a:t>
            </a:r>
            <a:r>
              <a:rPr lang="zh-CN" alt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2) </a:t>
            </a:r>
            <a:r>
              <a:rPr 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账号传播价值画像；</a:t>
            </a:r>
            <a:endParaRPr lang="zh-CN" altLang="en-US" sz="2000" b="1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8765" y="3703955"/>
            <a:ext cx="11725910" cy="417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sz="20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利用领先的大数据技术和深度学习算法，对海量头条号做深入分析和数据挖掘，多维度展现头条号画像。</a:t>
            </a:r>
            <a:endParaRPr lang="zh-CN" sz="2000" b="1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4745" y="3082290"/>
            <a:ext cx="4108817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以</a:t>
            </a:r>
            <a:r>
              <a:rPr lang="zh-CN" altLang="en-US" sz="2000" b="1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“智能决策</a:t>
            </a:r>
            <a:r>
              <a:rPr lang="zh-CN" altLang="en-US" sz="20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，精准投放”为目标</a:t>
            </a:r>
            <a:endParaRPr lang="zh-CN" altLang="en-US" sz="2000" b="1" dirty="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17745" y="2326640"/>
            <a:ext cx="17068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头条易平台</a:t>
            </a:r>
            <a:endParaRPr lang="zh-CN" altLang="en-US" sz="2400" b="1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966845" y="2233295"/>
            <a:ext cx="593725" cy="593725"/>
          </a:xfrm>
          <a:prstGeom prst="line">
            <a:avLst/>
          </a:prstGeom>
          <a:ln w="107950">
            <a:solidFill>
              <a:srgbClr val="D418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916420" y="2233295"/>
            <a:ext cx="593725" cy="593725"/>
          </a:xfrm>
          <a:prstGeom prst="line">
            <a:avLst/>
          </a:prstGeom>
          <a:ln w="107950">
            <a:solidFill>
              <a:srgbClr val="D418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215" y="1679575"/>
            <a:ext cx="10116185" cy="4937125"/>
          </a:xfrm>
          <a:prstGeom prst="rect">
            <a:avLst/>
          </a:prstGeom>
        </p:spPr>
      </p:pic>
      <p:sp>
        <p:nvSpPr>
          <p:cNvPr id="21" name="直角三角形 20"/>
          <p:cNvSpPr/>
          <p:nvPr/>
        </p:nvSpPr>
        <p:spPr>
          <a:xfrm flipH="1" flipV="1">
            <a:off x="11093450" y="1052830"/>
            <a:ext cx="911225" cy="139319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直角三角形 19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235710" y="318135"/>
            <a:ext cx="7049135" cy="7740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zh-CN" altLang="en-US" sz="2400" b="1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投放</a:t>
            </a:r>
            <a:r>
              <a:rPr lang="zh-CN" altLang="en-US" sz="2400" b="1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策略制定：</a:t>
            </a:r>
            <a:r>
              <a:rPr lang="zh-CN" altLang="en-US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为广告主制定策划出性价比最高的投放方案。</a:t>
            </a:r>
            <a:r>
              <a:rPr lang="zh-CN" altLang="en-US" sz="2800" b="1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zh-CN" altLang="en-US" sz="2800" b="1" dirty="0" smtClean="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0245" y="297180"/>
            <a:ext cx="603885" cy="1085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1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>
            <a:off x="0" y="-10795"/>
            <a:ext cx="3212465" cy="6895465"/>
          </a:xfrm>
          <a:prstGeom prst="rtTriangle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55345" y="311310"/>
            <a:ext cx="690880" cy="1085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3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1370" y="412115"/>
            <a:ext cx="9297670" cy="1066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en-US" altLang="zh-CN" sz="24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000" b="1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投放渠道的智能推荐：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头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条易后台拥有可以提供头条号脸谱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画像和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热词的大数据，甄选出与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推广品牌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契合度最高、最匹配的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头条号投放文章或视频。</a:t>
            </a:r>
            <a:endParaRPr lang="zh-CN" altLang="en-US" sz="1600" dirty="0" smtClean="0">
              <a:solidFill>
                <a:srgbClr val="8364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368030" y="3948430"/>
            <a:ext cx="892175" cy="0"/>
          </a:xfrm>
          <a:prstGeom prst="line">
            <a:avLst/>
          </a:prstGeom>
          <a:ln w="254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9" name="图片 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860155" y="1673543"/>
            <a:ext cx="2790825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1505" y="2405380"/>
            <a:ext cx="1774825" cy="31765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4824" name="图片 616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" y="2746375"/>
            <a:ext cx="3859213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图片 616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7728" y="2208213"/>
            <a:ext cx="3803650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矩形 98"/>
          <p:cNvSpPr/>
          <p:nvPr/>
        </p:nvSpPr>
        <p:spPr>
          <a:xfrm>
            <a:off x="9663430" y="1998980"/>
            <a:ext cx="1477963" cy="368300"/>
          </a:xfrm>
          <a:prstGeom prst="rect">
            <a:avLst/>
          </a:prstGeom>
          <a:noFill/>
          <a:ln>
            <a:solidFill>
              <a:srgbClr val="E61E2C"/>
            </a:solidFill>
          </a:ln>
        </p:spPr>
        <p:txBody>
          <a:bodyPr wrap="none" lIns="121917" tIns="60958" rIns="121917" bIns="60958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头条文章产出</a:t>
            </a:r>
            <a:endParaRPr lang="en-US" altLang="zh-CN" sz="16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828" name="Picture 8" descr="d08d1fa"/>
          <p:cNvPicPr>
            <a:picLocks noChangeAspect="1"/>
          </p:cNvPicPr>
          <p:nvPr/>
        </p:nvPicPr>
        <p:blipFill>
          <a:blip r:embed="rId5">
            <a:lum bright="28000" contrast="-30000"/>
          </a:blip>
          <a:srcRect/>
          <a:stretch>
            <a:fillRect/>
          </a:stretch>
        </p:blipFill>
        <p:spPr bwMode="auto">
          <a:xfrm>
            <a:off x="9491980" y="2732405"/>
            <a:ext cx="1782763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9" name="Shape 1189"/>
          <p:cNvSpPr>
            <a:spLocks noChangeArrowheads="1"/>
          </p:cNvSpPr>
          <p:nvPr/>
        </p:nvSpPr>
        <p:spPr bwMode="auto">
          <a:xfrm>
            <a:off x="9253855" y="1791018"/>
            <a:ext cx="2268538" cy="4471987"/>
          </a:xfrm>
          <a:prstGeom prst="roundRect">
            <a:avLst>
              <a:gd name="adj" fmla="val 6861"/>
            </a:avLst>
          </a:prstGeom>
          <a:noFill/>
          <a:ln w="25400">
            <a:solidFill>
              <a:srgbClr val="FF0000"/>
            </a:solidFill>
            <a:prstDash val="dash"/>
            <a:miter lim="400000"/>
          </a:ln>
        </p:spPr>
        <p:txBody>
          <a:bodyPr lIns="13919" tIns="13919" rIns="13919" bIns="13919" anchor="ctr"/>
          <a:p>
            <a:pPr defTabSz="1219200">
              <a:buFont typeface="Arial" panose="020B0604020202020204" pitchFamily="34" charset="0"/>
              <a:buNone/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616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075" y="2807335"/>
            <a:ext cx="3859213" cy="2544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616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88523" y="2269173"/>
            <a:ext cx="3803650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015" y="1797685"/>
            <a:ext cx="2732405" cy="48615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819015" y="1797050"/>
            <a:ext cx="2733675" cy="4859020"/>
          </a:xfrm>
          <a:prstGeom prst="rect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5800" y="475615"/>
            <a:ext cx="9999345" cy="1143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400" b="1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内容生产指导：</a:t>
            </a:r>
            <a:r>
              <a:rPr lang="zh-CN" altLang="en-US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全程</a:t>
            </a:r>
            <a:r>
              <a:rPr lang="zh-CN" altLang="en-US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指导头条号</a:t>
            </a:r>
            <a:r>
              <a:rPr lang="zh-CN" altLang="en-US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作者有效</a:t>
            </a:r>
            <a:r>
              <a:rPr lang="zh-CN" altLang="en-US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完成“商业内容”的撰写与包装，既符合头条号推荐机制要求，又能吸引用户阅读，以超额完成总阅读量为目标。</a:t>
            </a:r>
            <a:endParaRPr lang="zh-CN" altLang="en-US" dirty="0">
              <a:solidFill>
                <a:srgbClr val="8364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2955" y="401955"/>
            <a:ext cx="603885" cy="1085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2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7" name="直角三角形 6"/>
          <p:cNvSpPr/>
          <p:nvPr/>
        </p:nvSpPr>
        <p:spPr>
          <a:xfrm>
            <a:off x="0" y="-10795"/>
            <a:ext cx="3212465" cy="6895465"/>
          </a:xfrm>
          <a:prstGeom prst="rtTriangle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>
            <a:off x="0" y="-10795"/>
            <a:ext cx="3212465" cy="6895465"/>
          </a:xfrm>
          <a:prstGeom prst="rtTriangle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6178"/>
          <a:stretch>
            <a:fillRect/>
          </a:stretch>
        </p:blipFill>
        <p:spPr>
          <a:xfrm>
            <a:off x="2305050" y="1511300"/>
            <a:ext cx="8129905" cy="475424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2684145" y="2453005"/>
            <a:ext cx="3731895" cy="3626485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F515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647815" y="2305685"/>
            <a:ext cx="3584575" cy="160782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6F515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2490" y="239395"/>
            <a:ext cx="8957310" cy="1066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60000"/>
              </a:lnSpc>
            </a:pPr>
            <a:r>
              <a:rPr lang="en-US" altLang="zh-CN" sz="24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0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合理投放：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头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条号确定后，头条易会安排合理的分配与投放，确保同“题”不同“意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”，同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“意”不消重。配合今日头条的推荐机制做到目标人群精准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分发。</a:t>
            </a:r>
            <a:endParaRPr lang="zh-CN" altLang="en-US" sz="1600" dirty="0" smtClean="0">
              <a:solidFill>
                <a:srgbClr val="8364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2076" y="106045"/>
            <a:ext cx="690880" cy="1085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4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>
            <a:off x="0" y="-10795"/>
            <a:ext cx="3212465" cy="6895465"/>
          </a:xfrm>
          <a:prstGeom prst="rtTriangle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>
            <a:off x="3321050" y="6109970"/>
            <a:ext cx="1936750" cy="447040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逗趣公社</a:t>
            </a:r>
            <a:endParaRPr lang="zh-CN" altLang="en-US"/>
          </a:p>
        </p:txBody>
      </p:sp>
      <p:pic>
        <p:nvPicPr>
          <p:cNvPr id="35841" name="图片 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756083" y="1506855"/>
            <a:ext cx="2790825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图片 7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14333" y="1532255"/>
            <a:ext cx="2790825" cy="503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97433" y="2238693"/>
            <a:ext cx="1774825" cy="3176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5846" name="Picture 15" descr="首席娱哥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6320" y="2616518"/>
            <a:ext cx="1785938" cy="269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16" descr="首席娱哥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86320" y="4623118"/>
            <a:ext cx="1785938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image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5683" y="2264093"/>
            <a:ext cx="1774825" cy="31765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35852" name="Picture 23" descr="53530213304135356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44570" y="2589530"/>
            <a:ext cx="1814513" cy="28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3" name="Line 10"/>
          <p:cNvSpPr>
            <a:spLocks noChangeShapeType="1"/>
          </p:cNvSpPr>
          <p:nvPr/>
        </p:nvSpPr>
        <p:spPr bwMode="auto">
          <a:xfrm flipV="1">
            <a:off x="2785745" y="4129405"/>
            <a:ext cx="806450" cy="690563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35854" name="Picture 11" descr="放大镜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4108" y="4589780"/>
            <a:ext cx="1900237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5" name="Text Box 13"/>
          <p:cNvSpPr txBox="1">
            <a:spLocks noChangeArrowheads="1"/>
          </p:cNvSpPr>
          <p:nvPr/>
        </p:nvSpPr>
        <p:spPr bwMode="auto">
          <a:xfrm>
            <a:off x="1798955" y="4928235"/>
            <a:ext cx="1311275" cy="5327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p>
            <a:pPr algn="ctr">
              <a:buFont typeface="Arial" panose="020B0604020202020204" pitchFamily="34" charset="0"/>
              <a:buNone/>
            </a:pPr>
            <a:r>
              <a:rPr lang="en-US" altLang="zh-CN" sz="1400" b="1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</a:rPr>
              <a:t>98398</a:t>
            </a:r>
            <a:r>
              <a:rPr lang="zh-CN" altLang="en-US" sz="1400" b="1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400" b="1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Font typeface="Arial" panose="020B0604020202020204" pitchFamily="34" charset="0"/>
              <a:buNone/>
            </a:pPr>
            <a:r>
              <a:rPr lang="zh-CN" altLang="zh-CN" sz="1400" b="1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</a:rPr>
              <a:t>播放</a:t>
            </a:r>
            <a:endParaRPr lang="zh-CN" altLang="zh-CN" sz="1400" b="1">
              <a:solidFill>
                <a:schemeClr val="hlin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58" name="Line 18"/>
          <p:cNvSpPr>
            <a:spLocks noChangeShapeType="1"/>
          </p:cNvSpPr>
          <p:nvPr/>
        </p:nvSpPr>
        <p:spPr bwMode="auto">
          <a:xfrm flipH="1">
            <a:off x="7819708" y="3292793"/>
            <a:ext cx="2881312" cy="20161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tailEnd type="triangl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35859" name="Picture 11" descr="放大镜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56483" y="2922905"/>
            <a:ext cx="1901825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20"/>
          <p:cNvSpPr txBox="1"/>
          <p:nvPr/>
        </p:nvSpPr>
        <p:spPr>
          <a:xfrm>
            <a:off x="9956483" y="3248343"/>
            <a:ext cx="1173162" cy="5327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ctr">
              <a:buFont typeface="Arial" panose="020B0604020202020204" pitchFamily="34" charset="0"/>
              <a:buNone/>
              <a:defRPr/>
            </a:pPr>
            <a:r>
              <a:rPr lang="en-US" altLang="zh-CN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106158</a:t>
            </a: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次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阅读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3579495" y="4002405"/>
            <a:ext cx="374650" cy="115888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445058" y="5262880"/>
            <a:ext cx="374650" cy="1143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" name="流程图: 数据 2"/>
          <p:cNvSpPr/>
          <p:nvPr/>
        </p:nvSpPr>
        <p:spPr>
          <a:xfrm>
            <a:off x="7197090" y="6073775"/>
            <a:ext cx="1936750" cy="447040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首席娱哥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30275" y="480060"/>
            <a:ext cx="9622155" cy="944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000" b="1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监测报告：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投放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过后，头条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易会全程关注评论及阅读量的增长，采取有效措施；投放完成后会提供头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条号数据监测报告，反馈投放效果。</a:t>
            </a:r>
            <a:endParaRPr lang="zh-CN" altLang="en-US" sz="1600" dirty="0">
              <a:solidFill>
                <a:srgbClr val="8364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112" y="246062"/>
            <a:ext cx="68655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5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0434955" y="12065"/>
            <a:ext cx="1739900" cy="2701290"/>
          </a:xfrm>
          <a:prstGeom prst="line">
            <a:avLst/>
          </a:prstGeom>
          <a:ln w="38100" cmpd="sng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057255" y="12065"/>
            <a:ext cx="962025" cy="149923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直角三角形 11"/>
          <p:cNvSpPr/>
          <p:nvPr/>
        </p:nvSpPr>
        <p:spPr>
          <a:xfrm rot="10800000">
            <a:off x="10902315" y="12065"/>
            <a:ext cx="1272540" cy="2128520"/>
          </a:xfrm>
          <a:prstGeom prst="rtTriangle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>
            <a:off x="0" y="-10795"/>
            <a:ext cx="3212465" cy="6895465"/>
          </a:xfrm>
          <a:prstGeom prst="rtTriangle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30275" y="480060"/>
            <a:ext cx="9622155" cy="603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en-US" altLang="zh-CN" sz="24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en-US" sz="20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头条号</a:t>
            </a:r>
            <a:r>
              <a:rPr lang="zh-CN" altLang="zh-CN" sz="2000" b="1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阅读量数据变化</a:t>
            </a:r>
            <a:r>
              <a:rPr lang="zh-CN" altLang="en-US" sz="2000" b="1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以下是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</a:t>
            </a:r>
            <a:r>
              <a:rPr lang="zh-CN" altLang="en-US" sz="1600" dirty="0" smtClean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个今日头条账号半年内的阅读量变化图表</a:t>
            </a:r>
            <a:r>
              <a:rPr lang="zh-CN" altLang="en-US" sz="1600" dirty="0">
                <a:solidFill>
                  <a:srgbClr val="836472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dirty="0">
              <a:solidFill>
                <a:srgbClr val="83647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1112" y="246062"/>
            <a:ext cx="686555" cy="1085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 dirty="0" smtClean="0">
                <a:solidFill>
                  <a:srgbClr val="D41832"/>
                </a:solidFill>
                <a:latin typeface="Arial Black" panose="020B0A04020102020204" pitchFamily="34" charset="0"/>
                <a:sym typeface="+mn-ea"/>
              </a:rPr>
              <a:t>6</a:t>
            </a:r>
            <a:endParaRPr lang="en-US" altLang="zh-CN" sz="6000" dirty="0" smtClean="0">
              <a:solidFill>
                <a:srgbClr val="D41832"/>
              </a:solidFill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1656715"/>
            <a:ext cx="8270875" cy="495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3"/>
          <p:cNvSpPr/>
          <p:nvPr/>
        </p:nvSpPr>
        <p:spPr>
          <a:xfrm>
            <a:off x="1683953" y="2513421"/>
            <a:ext cx="1260000" cy="1687812"/>
          </a:xfrm>
          <a:prstGeom prst="parallelogram">
            <a:avLst>
              <a:gd name="adj" fmla="val 70313"/>
            </a:avLst>
          </a:prstGeom>
          <a:solidFill>
            <a:srgbClr val="D41832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平行四边形 4"/>
          <p:cNvSpPr/>
          <p:nvPr/>
        </p:nvSpPr>
        <p:spPr>
          <a:xfrm>
            <a:off x="8730070" y="2513421"/>
            <a:ext cx="1260000" cy="1687811"/>
          </a:xfrm>
          <a:prstGeom prst="parallelogram">
            <a:avLst>
              <a:gd name="adj" fmla="val 70313"/>
            </a:avLst>
          </a:prstGeom>
          <a:solidFill>
            <a:srgbClr val="D41832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43860" y="2773045"/>
            <a:ext cx="613537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6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6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0" name="图片 39" descr="C:\Users\toutiaoyi\Desktop\396168662745079930.png39616866274507993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413375" y="1254125"/>
            <a:ext cx="1379855" cy="134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2" name="矩形 66"/>
          <p:cNvSpPr/>
          <p:nvPr/>
        </p:nvSpPr>
        <p:spPr>
          <a:xfrm>
            <a:off x="4738370" y="5220970"/>
            <a:ext cx="2545715" cy="352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北京头条易科技有限公司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矩形 66"/>
          <p:cNvSpPr/>
          <p:nvPr/>
        </p:nvSpPr>
        <p:spPr>
          <a:xfrm>
            <a:off x="2716530" y="4624705"/>
            <a:ext cx="6262370" cy="5962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 eaLnBrk="1" hangingPunct="1"/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联系方式</a:t>
            </a:r>
            <a:r>
              <a:rPr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 </a:t>
            </a:r>
            <a:r>
              <a: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010-65212180  13810369027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eaLnBrk="1" hangingPunct="1"/>
            <a:r>
              <a:rPr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20000">
        <p14:vortex dir="d"/>
      </p:transition>
    </mc:Choice>
    <mc:Fallback>
      <p:transition spd="slow" advClick="0" advTm="2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grpId="1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983 0.00116 L 3.75E-6 -2.59259E-6 " pathEditMode="relative" rAng="0" ptsTypes="AA" p14:bounceEnd="27000">
                                          <p:cBhvr>
                                            <p:cTn id="1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22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fill="hold" grpId="1" nodeType="withEffect" p14:presetBounceEnd="2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0026 -2.59259E-6 L -8.33333E-7 -2.59259E-6 " pathEditMode="relative" rAng="0" ptsTypes="AA" p14:bounceEnd="27000">
                                          <p:cBhvr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01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35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983 0.00116 L 3.75E-6 -2.59259E-6 " pathEditMode="relative" rAng="0" ptsTypes="AA">
                                          <p:cBhvr>
                                            <p:cTn id="10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922" y="-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0026 -2.59259E-6 L -8.33333E-7 -2.59259E-6 " pathEditMode="relative" rAng="0" ptsTypes="AA">
                                          <p:cBhvr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01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2" dur="2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3833495" y="1045845"/>
            <a:ext cx="5161280" cy="5146675"/>
          </a:xfrm>
          <a:prstGeom prst="roundRect">
            <a:avLst/>
          </a:prstGeom>
          <a:solidFill>
            <a:srgbClr val="D41832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130040" y="1300480"/>
            <a:ext cx="4568190" cy="4638040"/>
          </a:xfrm>
          <a:prstGeom prst="roundRect">
            <a:avLst/>
          </a:prstGeom>
          <a:solidFill>
            <a:srgbClr val="D4183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13555" y="1455420"/>
            <a:ext cx="4200525" cy="4328160"/>
          </a:xfrm>
          <a:prstGeom prst="round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0910" y="1571625"/>
            <a:ext cx="850074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54855" y="1821815"/>
            <a:ext cx="3648710" cy="3663315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 flipH="1" flipV="1">
            <a:off x="3382645" y="4315460"/>
            <a:ext cx="498475" cy="87439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 rot="10800000">
            <a:off x="1908175" y="421703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rot="10800000">
            <a:off x="2162810" y="4315460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-99060" y="4439920"/>
            <a:ext cx="353377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日活用户可达7800万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36075" y="4315460"/>
            <a:ext cx="2733040" cy="548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人均日启74分钟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0607040" y="398589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8964930" y="4114165"/>
            <a:ext cx="466725" cy="74993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431655" y="4114165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79755" y="796290"/>
            <a:ext cx="2540000" cy="659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 rot="10800000">
            <a:off x="1526540" y="59118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1656715" y="704215"/>
            <a:ext cx="180721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3432175" y="704215"/>
            <a:ext cx="510540" cy="81978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2550" y="906780"/>
            <a:ext cx="353441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个性化内容推荐机制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8964930" y="1685290"/>
            <a:ext cx="466725" cy="74993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431655" y="1685290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0648315" y="157162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8896350" y="704215"/>
            <a:ext cx="466725" cy="74993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9363075" y="704215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10579735" y="590550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 flipV="1">
            <a:off x="3463925" y="3223895"/>
            <a:ext cx="382270" cy="62865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526540" y="3209925"/>
            <a:ext cx="1937385" cy="1397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3379470" y="1957070"/>
            <a:ext cx="509270" cy="76327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2162810" y="1957070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1271905" y="3102610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 flipV="1">
            <a:off x="9023350" y="2969260"/>
            <a:ext cx="466725" cy="749935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9490075" y="2969260"/>
            <a:ext cx="1216660" cy="0"/>
          </a:xfrm>
          <a:prstGeom prst="line">
            <a:avLst/>
          </a:prstGeom>
          <a:ln w="38100" cmpd="sng">
            <a:solidFill>
              <a:srgbClr val="C00000">
                <a:alpha val="5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10706735" y="285559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490075" y="1770380"/>
            <a:ext cx="145796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7亿用户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1963420" y="1843405"/>
            <a:ext cx="254635" cy="226695"/>
          </a:xfrm>
          <a:prstGeom prst="ellipse">
            <a:avLst/>
          </a:prstGeom>
          <a:solidFill>
            <a:srgbClr val="D4183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9210675" y="796290"/>
            <a:ext cx="27584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38</a:t>
            </a:r>
            <a:r>
              <a:rPr lang="zh-CN" altLang="en-US" sz="2800" dirty="0" smtClean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万头</a:t>
            </a:r>
            <a:r>
              <a:rPr lang="zh-CN" altLang="en-US" sz="2800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条号账号</a:t>
            </a:r>
            <a:endParaRPr lang="zh-CN" altLang="en-US" sz="2800" dirty="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3185" y="3329305"/>
            <a:ext cx="353377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单人每日启动达</a:t>
            </a:r>
            <a:r>
              <a:rPr lang="en-US" altLang="zh-CN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次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9145" y="2171700"/>
            <a:ext cx="3534410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</a:rPr>
              <a:t>商业推广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588500" y="3082290"/>
            <a:ext cx="1797685" cy="548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8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内容变现</a:t>
            </a:r>
            <a:endParaRPr lang="zh-CN" altLang="en-US" sz="28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87593" y="2220912"/>
            <a:ext cx="11239500" cy="3479165"/>
          </a:xfrm>
          <a:prstGeom prst="roundRect">
            <a:avLst/>
          </a:prstGeom>
          <a:solidFill>
            <a:srgbClr val="6F5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62" name="矩形 16"/>
          <p:cNvSpPr>
            <a:spLocks noChangeArrowheads="1"/>
          </p:cNvSpPr>
          <p:nvPr/>
        </p:nvSpPr>
        <p:spPr bwMode="auto">
          <a:xfrm>
            <a:off x="982028" y="2490470"/>
            <a:ext cx="148272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打 开 率：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63" name="矩形 16"/>
          <p:cNvSpPr>
            <a:spLocks noChangeArrowheads="1"/>
          </p:cNvSpPr>
          <p:nvPr/>
        </p:nvSpPr>
        <p:spPr bwMode="auto">
          <a:xfrm>
            <a:off x="2423795" y="2550795"/>
            <a:ext cx="9337675" cy="352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微信订阅号是折叠机制，打开率已低于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5%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左右；</a:t>
            </a: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头条号直接出现在用户核心信息流中，触达能力强。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664" name="矩形 7"/>
          <p:cNvSpPr>
            <a:spLocks noChangeArrowheads="1"/>
          </p:cNvSpPr>
          <p:nvPr/>
        </p:nvSpPr>
        <p:spPr bwMode="auto">
          <a:xfrm>
            <a:off x="961708" y="2969895"/>
            <a:ext cx="144145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阅 读 量：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65" name="矩形 16"/>
          <p:cNvSpPr>
            <a:spLocks noChangeArrowheads="1"/>
          </p:cNvSpPr>
          <p:nvPr/>
        </p:nvSpPr>
        <p:spPr bwMode="auto">
          <a:xfrm>
            <a:off x="2442385" y="3032408"/>
            <a:ext cx="6075362" cy="352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微信阅读量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即标杆；头条号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万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+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寻常事。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666" name="矩形 16"/>
          <p:cNvSpPr>
            <a:spLocks noChangeArrowheads="1"/>
          </p:cNvSpPr>
          <p:nvPr/>
        </p:nvSpPr>
        <p:spPr bwMode="auto">
          <a:xfrm>
            <a:off x="2423795" y="3533775"/>
            <a:ext cx="8134350" cy="352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dist"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微信订阅基于阅读兴趣；头条号基于兴趣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地域</a:t>
            </a:r>
            <a:r>
              <a:rPr lang="en-US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人群行为等多重维度分发，精准度更高</a:t>
            </a:r>
            <a:r>
              <a:rPr lang="zh-CN" altLang="zh-CN" sz="1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1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667" name="矩形 10"/>
          <p:cNvSpPr>
            <a:spLocks noChangeArrowheads="1"/>
          </p:cNvSpPr>
          <p:nvPr/>
        </p:nvSpPr>
        <p:spPr bwMode="auto">
          <a:xfrm>
            <a:off x="866140" y="3462020"/>
            <a:ext cx="1693863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精 准 度：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68" name="矩形 11"/>
          <p:cNvSpPr>
            <a:spLocks noChangeArrowheads="1"/>
          </p:cNvSpPr>
          <p:nvPr/>
        </p:nvSpPr>
        <p:spPr bwMode="auto">
          <a:xfrm>
            <a:off x="905828" y="3960495"/>
            <a:ext cx="155416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费 用 低：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69" name="矩形 12"/>
          <p:cNvSpPr>
            <a:spLocks noChangeArrowheads="1"/>
          </p:cNvSpPr>
          <p:nvPr/>
        </p:nvSpPr>
        <p:spPr bwMode="auto">
          <a:xfrm>
            <a:off x="905828" y="4443095"/>
            <a:ext cx="1579562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商 业 化：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70" name="矩形 16"/>
          <p:cNvSpPr>
            <a:spLocks noChangeArrowheads="1"/>
          </p:cNvSpPr>
          <p:nvPr/>
        </p:nvSpPr>
        <p:spPr bwMode="auto">
          <a:xfrm>
            <a:off x="2423478" y="4020820"/>
            <a:ext cx="7334250" cy="352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微信投放价格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，而且模式固化；头条号流量处于红利风口，价低质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671" name="矩形 16"/>
          <p:cNvSpPr>
            <a:spLocks noChangeArrowheads="1"/>
          </p:cNvSpPr>
          <p:nvPr/>
        </p:nvSpPr>
        <p:spPr bwMode="auto">
          <a:xfrm>
            <a:off x="2453640" y="4525645"/>
            <a:ext cx="7334250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微信公号图文不支持电商直接跳转；头条号图文支持电商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链接。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672" name="矩形 12"/>
          <p:cNvSpPr>
            <a:spLocks noChangeArrowheads="1"/>
          </p:cNvSpPr>
          <p:nvPr/>
        </p:nvSpPr>
        <p:spPr bwMode="auto">
          <a:xfrm>
            <a:off x="808990" y="4874895"/>
            <a:ext cx="1765300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转 化 率：</a:t>
            </a:r>
            <a:endParaRPr lang="zh-CN" alt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673" name="矩形 16"/>
          <p:cNvSpPr>
            <a:spLocks noChangeArrowheads="1"/>
          </p:cNvSpPr>
          <p:nvPr/>
        </p:nvSpPr>
        <p:spPr bwMode="auto">
          <a:xfrm>
            <a:off x="2459990" y="4944745"/>
            <a:ext cx="8974138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微信公号是订阅机制，很难击穿圈层；头条号属于智能分发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全平台推荐，流量大，转化效果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明显。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流程图: 数据 2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>
            <a:off x="10160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六点区别整合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29847" y="6142354"/>
            <a:ext cx="3809683" cy="476250"/>
          </a:xfrm>
          <a:prstGeom prst="rec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229995" y="6134100"/>
            <a:ext cx="4023360" cy="478790"/>
          </a:xfrm>
          <a:prstGeom prst="rect">
            <a:avLst/>
          </a:prstGeom>
          <a:solidFill>
            <a:srgbClr val="D41832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129847" y="6134100"/>
            <a:ext cx="395124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微信公众号里阅读量为6W+的普通好文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44270" y="6142354"/>
            <a:ext cx="434213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微信公众号里的一篇100W+的超级爆文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 descr="微信图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75" y="541655"/>
            <a:ext cx="728345" cy="74231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7054850" y="591185"/>
            <a:ext cx="5137150" cy="417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超级爆文 </a:t>
            </a:r>
            <a:r>
              <a:rPr lang="zh-CN" altLang="en-US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阅读量主要依靠朋友圈分享</a:t>
            </a:r>
            <a:endParaRPr lang="zh-CN" altLang="en-US" sz="20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782560" y="932180"/>
            <a:ext cx="4409440" cy="822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普通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好文 </a:t>
            </a:r>
            <a:r>
              <a:rPr lang="zh-CN" altLang="en-US" sz="2000" dirty="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的阅读量则主要依靠在公众号会话栏中订阅粉丝的自行阅读积累。</a:t>
            </a:r>
            <a:endParaRPr lang="zh-CN" altLang="en-US" sz="2000" dirty="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08910" y="1390015"/>
            <a:ext cx="201168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阅读流量模型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9" name="流程图: 数据 38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数据 39"/>
          <p:cNvSpPr/>
          <p:nvPr/>
        </p:nvSpPr>
        <p:spPr>
          <a:xfrm>
            <a:off x="-17780" y="337820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微信阅读流量模型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86765" y="1854200"/>
            <a:ext cx="8296275" cy="4079240"/>
            <a:chOff x="0" y="1340768"/>
            <a:chExt cx="8702427" cy="413423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046"/>
            <a:stretch>
              <a:fillRect/>
            </a:stretch>
          </p:blipFill>
          <p:spPr bwMode="auto">
            <a:xfrm>
              <a:off x="0" y="1343779"/>
              <a:ext cx="4248472" cy="4128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960" y="1340768"/>
              <a:ext cx="4490467" cy="4134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 184"/>
          <p:cNvSpPr/>
          <p:nvPr/>
        </p:nvSpPr>
        <p:spPr>
          <a:xfrm>
            <a:off x="589915" y="1633855"/>
            <a:ext cx="6696710" cy="479171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solidFill>
              <a:srgbClr val="836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15105" y="2393315"/>
            <a:ext cx="1928495" cy="1706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69242" y="254223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粉丝</a:t>
            </a:r>
            <a:endParaRPr lang="zh-CN" altLang="en-US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39330" y="2372360"/>
            <a:ext cx="4601845" cy="31394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在微信号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爆文传播 </a:t>
            </a:r>
            <a:r>
              <a:rPr lang="zh-CN" altLang="en-US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中，粉丝直接贡献的阅读量只是一小部分，更多阅读量来源于粉丝们的 </a:t>
            </a:r>
            <a:r>
              <a:rPr lang="zh-CN" altLang="en-US" sz="20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传播分享行为</a:t>
            </a:r>
            <a:r>
              <a:rPr lang="zh-CN" altLang="en-US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，通过粉丝转发达到媒体分发信息的目的，获得非粉丝的阅读和关注。</a:t>
            </a:r>
            <a:endParaRPr lang="zh-CN" altLang="en-US" sz="2000">
              <a:solidFill>
                <a:srgbClr val="6F515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流程图: 数据 3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>
            <a:off x="-17780" y="337820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微信阅读流量模型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4" name="图片 33" descr="微信图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2453005"/>
            <a:ext cx="728345" cy="728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724691252022172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2012315"/>
            <a:ext cx="6800215" cy="4337685"/>
          </a:xfrm>
          <a:prstGeom prst="rect">
            <a:avLst/>
          </a:prstGeom>
        </p:spPr>
      </p:pic>
      <p:sp>
        <p:nvSpPr>
          <p:cNvPr id="4" name="流程图: 数据 3"/>
          <p:cNvSpPr/>
          <p:nvPr/>
        </p:nvSpPr>
        <p:spPr>
          <a:xfrm>
            <a:off x="262890" y="44831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数据 5"/>
          <p:cNvSpPr/>
          <p:nvPr/>
        </p:nvSpPr>
        <p:spPr>
          <a:xfrm>
            <a:off x="10160" y="349250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0" y="583565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    </a:t>
            </a:r>
            <a:r>
              <a:rPr lang="zh-CN" altLang="en-US" sz="2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头条号阅读流量模型</a:t>
            </a:r>
            <a:endParaRPr lang="zh-CN" altLang="en-US" sz="20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374130" y="1720215"/>
            <a:ext cx="1613535" cy="167005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67195" y="2232660"/>
            <a:ext cx="5044440" cy="2773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220000"/>
              </a:lnSpc>
            </a:pPr>
            <a:r>
              <a:rPr lang="en-US" altLang="zh-CN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</a:t>
            </a:r>
            <a:r>
              <a:rPr lang="zh-CN" altLang="en-US" sz="2000">
                <a:solidFill>
                  <a:srgbClr val="6F515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由于头条号依靠机器推荐，并根据用户的点击率和完读率不断更新推荐基数，因此，阅读量与粉丝的关系并不大，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推荐机制才对爆文的产生起决定性作用</a:t>
            </a: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>
            <a:off x="24765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阅读量对比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4019815517729530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1500505"/>
            <a:ext cx="2963545" cy="526923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2098675" y="5483225"/>
            <a:ext cx="3465195" cy="1286510"/>
          </a:xfrm>
          <a:prstGeom prst="round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067685" y="5854700"/>
            <a:ext cx="1045845" cy="34036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618730" y="805815"/>
            <a:ext cx="3836670" cy="621665"/>
          </a:xfrm>
          <a:prstGeom prst="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18730" y="915035"/>
            <a:ext cx="418782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：头号电影院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530" y="1500505"/>
            <a:ext cx="5999480" cy="171069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100195" y="2976880"/>
            <a:ext cx="1329690" cy="234315"/>
          </a:xfrm>
          <a:prstGeom prst="rect">
            <a:avLst/>
          </a:prstGeom>
          <a:noFill/>
          <a:ln w="28575" cmpd="sng">
            <a:solidFill>
              <a:srgbClr val="D4183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210685" y="3470910"/>
            <a:ext cx="7595235" cy="1909445"/>
          </a:xfrm>
          <a:prstGeom prst="rect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424045" y="3736975"/>
            <a:ext cx="7381875" cy="160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电影《长城》推广期间，同一篇文章在今日头条和微信公众号中的阅读量形成鲜明对比。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造成这种差异的主要原因还是两平台不同的传播机制。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73480" y="3166745"/>
            <a:ext cx="2545715" cy="53784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890" y="5658485"/>
            <a:ext cx="3072826" cy="93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67685" y="5854700"/>
            <a:ext cx="1045845" cy="34036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数据 3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数据 6"/>
          <p:cNvSpPr/>
          <p:nvPr/>
        </p:nvSpPr>
        <p:spPr>
          <a:xfrm>
            <a:off x="24765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阅读量对比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18730" y="805815"/>
            <a:ext cx="3836670" cy="621665"/>
          </a:xfrm>
          <a:prstGeom prst="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618730" y="915035"/>
            <a:ext cx="4187825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：猪倌巴巴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9072229596916438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825" y="1530350"/>
            <a:ext cx="2929890" cy="5208905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1520825" y="3969385"/>
            <a:ext cx="3465195" cy="1442085"/>
          </a:xfrm>
          <a:prstGeom prst="round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87450" y="3407410"/>
            <a:ext cx="1993900" cy="49530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猪倌巴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70" y="3832860"/>
            <a:ext cx="5952490" cy="17145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5144770" y="5272405"/>
            <a:ext cx="1061085" cy="353695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144770" y="1529715"/>
            <a:ext cx="6676390" cy="2202815"/>
          </a:xfrm>
          <a:prstGeom prst="rect">
            <a:avLst/>
          </a:prstGeom>
          <a:solidFill>
            <a:srgbClr val="6F5156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583555" y="1681480"/>
            <a:ext cx="579882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80000"/>
              </a:lnSpc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这个头条号也运营同名微信公众号， 同样的文章发布在两平台，也可以明显看到阅读量的差异。</a:t>
            </a:r>
            <a:endParaRPr lang="zh-CN" altLang="en-US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50060" y="4371975"/>
            <a:ext cx="1045845" cy="34036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645" y="4186555"/>
            <a:ext cx="3297542" cy="1008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750060" y="4371975"/>
            <a:ext cx="1130935" cy="34036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数据 1"/>
          <p:cNvSpPr/>
          <p:nvPr/>
        </p:nvSpPr>
        <p:spPr>
          <a:xfrm>
            <a:off x="234950" y="436880"/>
            <a:ext cx="6956425" cy="951865"/>
          </a:xfrm>
          <a:prstGeom prst="flowChartInputOutput">
            <a:avLst/>
          </a:prstGeom>
          <a:solidFill>
            <a:srgbClr val="836472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53110" y="558800"/>
            <a:ext cx="5919470" cy="48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    精准度对比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流程图: 数据 5"/>
          <p:cNvSpPr/>
          <p:nvPr/>
        </p:nvSpPr>
        <p:spPr>
          <a:xfrm>
            <a:off x="-4445" y="374015"/>
            <a:ext cx="6457315" cy="852805"/>
          </a:xfrm>
          <a:prstGeom prst="flowChartInputOutput">
            <a:avLst/>
          </a:prstGeom>
          <a:solidFill>
            <a:srgbClr val="D41832">
              <a:alpha val="9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37895" y="558800"/>
            <a:ext cx="490601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微信公众号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头条号    商业化对比</a:t>
            </a:r>
            <a:endParaRPr lang="zh-CN" altLang="en-US" sz="2400"/>
          </a:p>
        </p:txBody>
      </p:sp>
      <p:pic>
        <p:nvPicPr>
          <p:cNvPr id="4" name="图片 3" descr="商品功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487805"/>
            <a:ext cx="10011410" cy="32048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4445" y="5039995"/>
            <a:ext cx="12193905" cy="1852295"/>
          </a:xfrm>
          <a:prstGeom prst="rect">
            <a:avLst/>
          </a:prstGeom>
          <a:solidFill>
            <a:srgbClr val="6F5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04325" y="3728085"/>
            <a:ext cx="2985135" cy="664845"/>
          </a:xfrm>
          <a:prstGeom prst="rect">
            <a:avLst/>
          </a:prstGeom>
          <a:solidFill>
            <a:srgbClr val="D418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329420" y="3818890"/>
            <a:ext cx="2860040" cy="48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头条号：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art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张小玉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990" y="5445125"/>
            <a:ext cx="8901430" cy="1041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微信公号图文不支持电商直接跳转；头条号图文中支持多家电商平台产品链接的插入，广告投放选择多更多元化。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F5156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1793</Words>
  <Application>WPS 演示</Application>
  <PresentationFormat>宽屏</PresentationFormat>
  <Paragraphs>159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STHeiti Light</vt:lpstr>
      <vt:lpstr>FZChaoCuHei-M10S</vt:lpstr>
      <vt:lpstr>Arial Black</vt:lpstr>
      <vt:lpstr>Calibri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87</cp:revision>
  <dcterms:created xsi:type="dcterms:W3CDTF">2017-02-20T02:58:00Z</dcterms:created>
  <dcterms:modified xsi:type="dcterms:W3CDTF">2017-05-16T02:37:04Z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2052-10.1.0.6466</vt:lpwstr>
  </property>
</Properties>
</file>